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2" r:id="rId3"/>
    <p:sldId id="314" r:id="rId4"/>
    <p:sldId id="356" r:id="rId5"/>
    <p:sldId id="351" r:id="rId6"/>
    <p:sldId id="354" r:id="rId7"/>
    <p:sldId id="350" r:id="rId8"/>
    <p:sldId id="353" r:id="rId9"/>
    <p:sldId id="340" r:id="rId10"/>
    <p:sldId id="325" r:id="rId11"/>
    <p:sldId id="352" r:id="rId12"/>
    <p:sldId id="315" r:id="rId13"/>
    <p:sldId id="357" r:id="rId14"/>
    <p:sldId id="313" r:id="rId15"/>
    <p:sldId id="316" r:id="rId16"/>
    <p:sldId id="358" r:id="rId17"/>
    <p:sldId id="320" r:id="rId18"/>
    <p:sldId id="359" r:id="rId19"/>
    <p:sldId id="360" r:id="rId20"/>
    <p:sldId id="3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84" autoAdjust="0"/>
    <p:restoredTop sz="91696" autoAdjust="0"/>
  </p:normalViewPr>
  <p:slideViewPr>
    <p:cSldViewPr snapToGrid="0">
      <p:cViewPr varScale="1">
        <p:scale>
          <a:sx n="61" d="100"/>
          <a:sy n="61" d="100"/>
        </p:scale>
        <p:origin x="78" y="792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2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socialtrends.org/2018/09/20/2-views-on-leadership-traits-and-competencies-and-how-they-intersect-with-gende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pacanada.ca/en/career-and-professional-development/professional-development-resources/teamwork-and-leadership-skills/advancing-women-in-leadership-q-and-a" TargetMode="External"/><Relationship Id="rId4" Type="http://schemas.openxmlformats.org/officeDocument/2006/relationships/hyperlink" Target="http://www.lesaffaires.com/article/download/id/383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xHk3WPJjd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material for slides: Arora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 of graph:</a:t>
            </a:r>
          </a:p>
          <a:p>
            <a:endParaRPr lang="en-CA" dirty="0"/>
          </a:p>
          <a:p>
            <a:r>
              <a:rPr lang="en-CA" dirty="0">
                <a:hlinkClick r:id="rId3"/>
              </a:rPr>
              <a:t>https://www.pewsocialtrends.org/2018/09/20/2-views-on-leadership-traits-and-competencies-and-how-they-intersect-with-gender/</a:t>
            </a:r>
            <a:endParaRPr lang="en-CA" dirty="0"/>
          </a:p>
          <a:p>
            <a:endParaRPr lang="en-CA" dirty="0"/>
          </a:p>
          <a:p>
            <a:r>
              <a:rPr lang="en-CA" dirty="0"/>
              <a:t>These findings are consistent with Canadian Research, such 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4"/>
              </a:rPr>
              <a:t>Conference Board of Canada report: “Women in Senior Management: Where Are They?” </a:t>
            </a:r>
            <a:r>
              <a:rPr lang="en-CA" dirty="0"/>
              <a:t> http://www.lesaffaires.com/article/download/id/383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5"/>
              </a:rPr>
              <a:t>Advancing Women in Leadership: Business Case</a:t>
            </a:r>
            <a:r>
              <a:rPr lang="en-CA" dirty="0"/>
              <a:t> (Professional Accountants in Canada) https://www.cpacanada.ca/en/career-and-professional-development/professional-development-resources/teamwork-and-leadership-skills/advancing-women-in-leadership-q-and-a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316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12th Edition of PMI's Project Management Salary Survey </a:t>
            </a:r>
            <a:r>
              <a:rPr lang="en-US" u="sng" dirty="0"/>
              <a:t>https://www.pmi.org/learning/careers/project-management-salary-survey </a:t>
            </a:r>
            <a:r>
              <a:rPr lang="en-US" dirty="0"/>
              <a:t>Salary is expressed in country's local currency (full data for PMI members, summary for non-members)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773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http://globalpeopletransitions.com/wp-content/uploads/2015/05/virtual-teams.png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174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Arora, M. &amp; </a:t>
            </a:r>
            <a:r>
              <a:rPr lang="en-CA" dirty="0" err="1"/>
              <a:t>Baronikian</a:t>
            </a:r>
            <a:r>
              <a:rPr lang="en-CA" dirty="0"/>
              <a:t>, J.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ed.). Toronto: Leadership Publishing House. 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Image: http://perkuto.com/wp-content/uploads/2015/02/virtual_team_1417085161-1.jpg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414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https://cdn2.hubspot.net/hubfs/466336/VTS-ExecutiveSummary--Final.pdf?_ga=2.182946854.1202519274.1648692935-1914377065.1648692935</a:t>
            </a:r>
          </a:p>
          <a:p>
            <a:endParaRPr lang="en-CA" dirty="0"/>
          </a:p>
          <a:p>
            <a:r>
              <a:rPr lang="en-CA" dirty="0"/>
              <a:t>1620 respondents from 90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373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 in Global Virtual Teams </a:t>
            </a:r>
            <a:b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(Executive Summary, Key Findings, and Conclusions from Virtual Teams Survey Report – 2016)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cdn.culturewizard.com/PDF/Trends_in_VT_Report_4-17-2016.pdf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563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https://cdn2.hubspot.net/hubfs/466336/VTS-ExecutiveBrief-2020-FInal.pdf?_ga=2.140936498.1202519274.1648692935-1914377065.1648692935</a:t>
            </a:r>
          </a:p>
          <a:p>
            <a:endParaRPr lang="en-CA" dirty="0"/>
          </a:p>
          <a:p>
            <a:r>
              <a:rPr lang="en-CA" dirty="0"/>
              <a:t>Nearly 2700 respondents from 106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798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https://cdn2.hubspot.net/hubfs/466336/VTS-ExecutiveBrief-2020-FInal.pdf?_ga=2.140936498.1202519274.1648692935-1914377065.1648692935 (</a:t>
            </a:r>
            <a:r>
              <a:rPr lang="en-CA" dirty="0" err="1"/>
              <a:t>Culturewizard</a:t>
            </a:r>
            <a:r>
              <a:rPr lang="en-CA" dirty="0"/>
              <a:t> biennial survey)</a:t>
            </a:r>
          </a:p>
          <a:p>
            <a:endParaRPr lang="en-CA" dirty="0"/>
          </a:p>
          <a:p>
            <a:pPr defTabSz="924916"/>
            <a:r>
              <a:rPr lang="en-CA" dirty="0"/>
              <a:t>Nearly 2700 respondents from 106 countries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8906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http://cdn.culturewizard.com/PDF/Trends_in_VT_Report_4-17-2016.pdf</a:t>
            </a:r>
          </a:p>
          <a:p>
            <a:r>
              <a:rPr lang="en-CA" dirty="0"/>
              <a:t>Virtual Teams Survey Report – 2016 from RW3 Culture Wizard</a:t>
            </a:r>
          </a:p>
          <a:p>
            <a:endParaRPr lang="en-CA" dirty="0"/>
          </a:p>
          <a:p>
            <a:r>
              <a:rPr lang="en-CA" dirty="0"/>
              <a:t>Image: http://images.rigzone.com/images/news/articles/n_147906.png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537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 Source: https://www.google.ca/url?sa=i&amp;source=images&amp;cd=&amp;cad=rja&amp;uact=8&amp;ved=2ahUKEwi-_sXU8eDcAhUCoYMKHUGdADwQjRx6BAgBEAU&amp;url=https%3A%2F%2Fwww.rotaryclubsofiacapital.org%2F2018%2F02%2F&amp;psig=AOvVaw1goqV24xWKmOh8gu_KXl9E&amp;ust=1533935585016183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Information Source: Assigned reading (Daft)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dirty="0"/>
              <a:t>Source for Quote: Based on global survey of virtual teams (2014)</a:t>
            </a:r>
          </a:p>
          <a:p>
            <a:r>
              <a:rPr lang="en-US" dirty="0"/>
              <a:t>(</a:t>
            </a:r>
            <a:r>
              <a:rPr lang="en-US" sz="1200" dirty="0"/>
              <a:t>Trends in Global Virtual Teams (excerpts)): </a:t>
            </a:r>
            <a:r>
              <a:rPr lang="en-US" sz="1200" dirty="0">
                <a:hlinkClick r:id="rId3"/>
              </a:rPr>
              <a:t>https://www.youtube.com/watch?v=pxHk3WPJjdM</a:t>
            </a:r>
            <a:r>
              <a:rPr lang="en-US" sz="1200" dirty="0"/>
              <a:t>) </a:t>
            </a:r>
            <a:r>
              <a:rPr lang="en-CA" dirty="0"/>
              <a:t> (17:20 in video)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136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Information Source: Assigned reading (Daft)</a:t>
            </a:r>
          </a:p>
          <a:p>
            <a:endParaRPr lang="en-CA" dirty="0"/>
          </a:p>
          <a:p>
            <a:r>
              <a:rPr lang="en-CA" dirty="0"/>
              <a:t>Images: http://iambenjaminlong.com/wp-content/uploads/2012/01/usvsthem.jpeg</a:t>
            </a:r>
          </a:p>
          <a:p>
            <a:r>
              <a:rPr lang="en-CA" dirty="0"/>
              <a:t>http://letters2mindanao.files.wordpress.com/2009/07/glassceiling72.jpg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75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https://static.scs.georgetown.edu/upload/catalog/programs/webfeatures/business-team-working-on-project.jpg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83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https://s-media-cache-ak0.pinimg.com/736x/cc/f0/0a/ccf00a70682fec71591dfe7689df61da.jpg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812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http://cdn.pursuegod.org/wp-content/uploads/cultural-intelligence-1000x640.jpg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Information Source: Assigned reading (Daft)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00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bing.com/images/search?view=detailV2&amp;id=32B0EFEE2E415901E3A15F781EB477D8BAE4DA61&amp;thid=OIP.yGauageDtllGq6kJxutxHQHaEa&amp;mediaurl=https%3A%2F%2Fwhat5.files.wordpress.com%2F2012%2F09%2Fworld-map.gif&amp;exph=715&amp;expw=1200&amp;q=world+map&amp;selectedindex=1&amp;ajaxhist=0&amp;vt=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301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12e: p. 284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072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https://rismedia.com/wp-content/uploads/2019/03/women_leaders_925327900-1080x627.jpg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65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news.yahoo.com/japan-parental-leave-case-puts-074114176.html?guccounter=1&amp;guce_referrer=aHR0cHM6Ly93d3cuYmluZy5jb20v&amp;guce_referrer_sig=AQAAANFL1ZktXwlsHbsb7ujOczxu-maLjVXE-ianbSBSv8z8QPBJSFzB2zCYwKPdHXOw_EteAgeGPxuJL86WdQzo2WcJlvn9PCC31uMDG2ToMNe1LWVqr4mI6GfeAmfyf8v275u_DEmY8q8bTweUrbtMgwl2kDSGouedhsqJ4cQV_7sN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fstede-insights.com/product/compare-countri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650" y="4063301"/>
            <a:ext cx="10344149" cy="995939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10: </a:t>
            </a:r>
            <a:br>
              <a:rPr lang="en-CA" sz="4000" dirty="0">
                <a:latin typeface="Trebuchet MS" panose="020B0603020202020204" pitchFamily="34" charset="0"/>
              </a:rPr>
            </a:br>
            <a:r>
              <a:rPr lang="en-CA" sz="4000" dirty="0">
                <a:latin typeface="Trebuchet MS" panose="020B0603020202020204" pitchFamily="34" charset="0"/>
              </a:rPr>
              <a:t>Special Topics - Diversity, Virtual Teams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8641-F3A1-4BA5-A3A3-43998944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39" y="265815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Technology and culture (Kerzner)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9458BC-362D-4D32-9198-F6AB39A26889}"/>
              </a:ext>
            </a:extLst>
          </p:cNvPr>
          <p:cNvGraphicFramePr>
            <a:graphicFrameLocks noGrp="1"/>
          </p:cNvGraphicFramePr>
          <p:nvPr/>
        </p:nvGraphicFramePr>
        <p:xfrm>
          <a:off x="161636" y="1219389"/>
          <a:ext cx="11780982" cy="556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80">
                  <a:extLst>
                    <a:ext uri="{9D8B030D-6E8A-4147-A177-3AD203B41FA5}">
                      <a16:colId xmlns:a16="http://schemas.microsoft.com/office/drawing/2014/main" val="2793212272"/>
                    </a:ext>
                  </a:extLst>
                </a:gridCol>
                <a:gridCol w="9755102">
                  <a:extLst>
                    <a:ext uri="{9D8B030D-6E8A-4147-A177-3AD203B41FA5}">
                      <a16:colId xmlns:a16="http://schemas.microsoft.com/office/drawing/2014/main" val="2552101301"/>
                    </a:ext>
                  </a:extLst>
                </a:gridCol>
              </a:tblGrid>
              <a:tr h="864207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Cultural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Technological Considerations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32697"/>
                  </a:ext>
                </a:extLst>
              </a:tr>
              <a:tr h="1152276">
                <a:tc>
                  <a:txBody>
                    <a:bodyPr/>
                    <a:lstStyle/>
                    <a:p>
                      <a:r>
                        <a:rPr lang="en-CA" sz="2200" dirty="0"/>
                        <a:t>Power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/>
                        <a:t>High power distance cultures: May prefer asynchronous technologies that allow anonymous input, may use technology to increase or maintain status differences between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765731"/>
                  </a:ext>
                </a:extLst>
              </a:tr>
              <a:tr h="800192">
                <a:tc>
                  <a:txBody>
                    <a:bodyPr/>
                    <a:lstStyle/>
                    <a:p>
                      <a:r>
                        <a:rPr lang="en-CA" sz="2200" dirty="0"/>
                        <a:t>Uncertainty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/>
                        <a:t>High uncertainty avoidance cultures: May be slow adopters of technology, may prefer technologies that create ‘audit trails’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83936"/>
                  </a:ext>
                </a:extLst>
              </a:tr>
              <a:tr h="800192">
                <a:tc>
                  <a:txBody>
                    <a:bodyPr/>
                    <a:lstStyle/>
                    <a:p>
                      <a:r>
                        <a:rPr lang="en-CA" sz="2200" dirty="0"/>
                        <a:t>Individualism-Collectivism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/>
                        <a:t>High collectivistic cultures: May prefer face-to-face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50055"/>
                  </a:ext>
                </a:extLst>
              </a:tr>
              <a:tr h="800192">
                <a:tc>
                  <a:txBody>
                    <a:bodyPr/>
                    <a:lstStyle/>
                    <a:p>
                      <a:r>
                        <a:rPr lang="en-CA" sz="2200" dirty="0"/>
                        <a:t>Masculinity-Femininity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/>
                        <a:t>Highly feminine cultures: May prefer to use technology in a nurturing and collaborative way, especially at start-up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88014"/>
                  </a:ext>
                </a:extLst>
              </a:tr>
              <a:tr h="1152276">
                <a:tc>
                  <a:txBody>
                    <a:bodyPr/>
                    <a:lstStyle/>
                    <a:p>
                      <a:r>
                        <a:rPr lang="en-CA" sz="2200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/>
                        <a:t>High context cultures: May prefer information-rich or social emphasis technologies</a:t>
                      </a:r>
                    </a:p>
                    <a:p>
                      <a:r>
                        <a:rPr lang="en-CA" sz="2200" dirty="0"/>
                        <a:t>Low context cultures: May prefer asynchronous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8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66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07A787-A9DF-4FC2-98D4-153BC9962550}"/>
              </a:ext>
            </a:extLst>
          </p:cNvPr>
          <p:cNvSpPr txBox="1">
            <a:spLocks/>
          </p:cNvSpPr>
          <p:nvPr/>
        </p:nvSpPr>
        <p:spPr bwMode="auto">
          <a:xfrm>
            <a:off x="2986520" y="1257300"/>
            <a:ext cx="6594764" cy="15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Gender and leadership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EAD61-5847-4916-B342-B55901D3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3829050"/>
            <a:ext cx="11734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0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07A787-A9DF-4FC2-98D4-153BC9962550}"/>
              </a:ext>
            </a:extLst>
          </p:cNvPr>
          <p:cNvSpPr txBox="1">
            <a:spLocks/>
          </p:cNvSpPr>
          <p:nvPr/>
        </p:nvSpPr>
        <p:spPr bwMode="auto">
          <a:xfrm>
            <a:off x="7930280" y="773688"/>
            <a:ext cx="3319030" cy="126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Gender and leadership</a:t>
            </a:r>
          </a:p>
          <a:p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(U.S. research)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1866A04-4713-4F0F-914E-5D30594A7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4001" y="2476500"/>
            <a:ext cx="4826074" cy="38214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Men and women </a:t>
            </a:r>
            <a:r>
              <a:rPr lang="en-CA" sz="2400" i="1" dirty="0">
                <a:latin typeface="Trebuchet MS" panose="020B0603020202020204" pitchFamily="34" charset="0"/>
              </a:rPr>
              <a:t>are not </a:t>
            </a:r>
            <a:r>
              <a:rPr lang="en-CA" sz="2400" dirty="0">
                <a:latin typeface="Trebuchet MS" panose="020B0603020202020204" pitchFamily="34" charset="0"/>
              </a:rPr>
              <a:t>perceived to be different when it comes to leadership effectiveness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Men and women </a:t>
            </a:r>
            <a:r>
              <a:rPr lang="en-CA" sz="2400" i="1" dirty="0">
                <a:latin typeface="Trebuchet MS" panose="020B0603020202020204" pitchFamily="34" charset="0"/>
              </a:rPr>
              <a:t>are</a:t>
            </a:r>
            <a:r>
              <a:rPr lang="en-CA" sz="2400" dirty="0">
                <a:latin typeface="Trebuchet MS" panose="020B0603020202020204" pitchFamily="34" charset="0"/>
              </a:rPr>
              <a:t> perceived to be different when it comes to leadership styles and ‘soft skills’ </a:t>
            </a:r>
            <a:r>
              <a:rPr lang="en-CA" sz="2000" dirty="0">
                <a:latin typeface="Trebuchet MS" panose="020B0603020202020204" pitchFamily="34" charset="0"/>
              </a:rPr>
              <a:t>(interpersonal skills, communication, adaptability, etc.)</a:t>
            </a:r>
            <a:endParaRPr lang="en-CA" sz="2400" dirty="0">
              <a:latin typeface="Trebuchet MS" panose="020B0603020202020204" pitchFamily="34" charset="0"/>
            </a:endParaRPr>
          </a:p>
          <a:p>
            <a:endParaRPr lang="en-CA" sz="2400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58556-675D-46CA-94EA-9CBD4A75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8" y="0"/>
            <a:ext cx="668908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A84EF-310C-FAAB-AED6-57545E2B20FD}"/>
              </a:ext>
            </a:extLst>
          </p:cNvPr>
          <p:cNvSpPr txBox="1"/>
          <p:nvPr/>
        </p:nvSpPr>
        <p:spPr>
          <a:xfrm>
            <a:off x="1655379" y="6461861"/>
            <a:ext cx="9857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don’t have to memorize the left half of this slide for the exam, but you may be asked about information on the right side of this slide)</a:t>
            </a:r>
          </a:p>
        </p:txBody>
      </p:sp>
    </p:spTree>
    <p:extLst>
      <p:ext uri="{BB962C8B-B14F-4D97-AF65-F5344CB8AC3E}">
        <p14:creationId xmlns:p14="http://schemas.microsoft.com/office/powerpoint/2010/main" val="16108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8C5F-C9A8-403C-8E33-D1B3680D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0" y="815344"/>
            <a:ext cx="2875650" cy="3038807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Gender comparison – Project managers 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(PMI </a:t>
            </a:r>
            <a:r>
              <a:rPr lang="en-CA" sz="3600" dirty="0">
                <a:solidFill>
                  <a:schemeClr val="bg1"/>
                </a:solidFill>
                <a:latin typeface="Trebuchet MS" panose="020B0603020202020204" pitchFamily="34" charset="0"/>
              </a:rPr>
              <a:t>12</a:t>
            </a:r>
            <a:r>
              <a:rPr lang="en-CA" sz="3600" baseline="30000" dirty="0">
                <a:solidFill>
                  <a:schemeClr val="bg1"/>
                </a:solidFill>
                <a:latin typeface="Trebuchet MS" panose="020B0603020202020204" pitchFamily="34" charset="0"/>
              </a:rPr>
              <a:t>th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 annual Salary Survey)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1AB9D-57F4-4EF8-B495-0E65E0DF9A61}"/>
              </a:ext>
            </a:extLst>
          </p:cNvPr>
          <p:cNvGraphicFramePr>
            <a:graphicFrameLocks noGrp="1"/>
          </p:cNvGraphicFramePr>
          <p:nvPr/>
        </p:nvGraphicFramePr>
        <p:xfrm>
          <a:off x="3628104" y="291883"/>
          <a:ext cx="8185793" cy="6346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2728">
                  <a:extLst>
                    <a:ext uri="{9D8B030D-6E8A-4147-A177-3AD203B41FA5}">
                      <a16:colId xmlns:a16="http://schemas.microsoft.com/office/drawing/2014/main" val="119543815"/>
                    </a:ext>
                  </a:extLst>
                </a:gridCol>
                <a:gridCol w="908460">
                  <a:extLst>
                    <a:ext uri="{9D8B030D-6E8A-4147-A177-3AD203B41FA5}">
                      <a16:colId xmlns:a16="http://schemas.microsoft.com/office/drawing/2014/main" val="4233865329"/>
                    </a:ext>
                  </a:extLst>
                </a:gridCol>
                <a:gridCol w="776163">
                  <a:extLst>
                    <a:ext uri="{9D8B030D-6E8A-4147-A177-3AD203B41FA5}">
                      <a16:colId xmlns:a16="http://schemas.microsoft.com/office/drawing/2014/main" val="2865636811"/>
                    </a:ext>
                  </a:extLst>
                </a:gridCol>
                <a:gridCol w="908460">
                  <a:extLst>
                    <a:ext uri="{9D8B030D-6E8A-4147-A177-3AD203B41FA5}">
                      <a16:colId xmlns:a16="http://schemas.microsoft.com/office/drawing/2014/main" val="1166986886"/>
                    </a:ext>
                  </a:extLst>
                </a:gridCol>
                <a:gridCol w="908460">
                  <a:extLst>
                    <a:ext uri="{9D8B030D-6E8A-4147-A177-3AD203B41FA5}">
                      <a16:colId xmlns:a16="http://schemas.microsoft.com/office/drawing/2014/main" val="322680766"/>
                    </a:ext>
                  </a:extLst>
                </a:gridCol>
                <a:gridCol w="908460">
                  <a:extLst>
                    <a:ext uri="{9D8B030D-6E8A-4147-A177-3AD203B41FA5}">
                      <a16:colId xmlns:a16="http://schemas.microsoft.com/office/drawing/2014/main" val="514662412"/>
                    </a:ext>
                  </a:extLst>
                </a:gridCol>
                <a:gridCol w="908460">
                  <a:extLst>
                    <a:ext uri="{9D8B030D-6E8A-4147-A177-3AD203B41FA5}">
                      <a16:colId xmlns:a16="http://schemas.microsoft.com/office/drawing/2014/main" val="2566584763"/>
                    </a:ext>
                  </a:extLst>
                </a:gridCol>
                <a:gridCol w="1064602">
                  <a:extLst>
                    <a:ext uri="{9D8B030D-6E8A-4147-A177-3AD203B41FA5}">
                      <a16:colId xmlns:a16="http://schemas.microsoft.com/office/drawing/2014/main" val="4182897438"/>
                    </a:ext>
                  </a:extLst>
                </a:gridCol>
              </a:tblGrid>
              <a:tr h="308290">
                <a:tc>
                  <a:txBody>
                    <a:bodyPr/>
                    <a:lstStyle/>
                    <a:p>
                      <a:pPr algn="l" fontAlgn="b"/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# Respondents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% of Respondents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Median Salary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446676472"/>
                  </a:ext>
                </a:extLst>
              </a:tr>
              <a:tr h="50131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Country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>
                          <a:effectLst/>
                          <a:latin typeface="+mn-lt"/>
                        </a:rPr>
                        <a:t>Male</a:t>
                      </a:r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>
                          <a:effectLst/>
                          <a:latin typeface="+mn-lt"/>
                        </a:rPr>
                        <a:t>Female</a:t>
                      </a:r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>
                          <a:effectLst/>
                          <a:latin typeface="+mn-lt"/>
                        </a:rPr>
                        <a:t>Male</a:t>
                      </a:r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>
                          <a:effectLst/>
                          <a:latin typeface="+mn-lt"/>
                        </a:rPr>
                        <a:t>Female</a:t>
                      </a:r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Male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Female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+mn-lt"/>
                        </a:rPr>
                        <a:t>Salary Gap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474521723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Australia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210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150000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134000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11%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2486647428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Brazil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702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147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180000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150000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17%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574496771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Canada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2624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1457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107000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97500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9%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2770604476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China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10%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243596921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France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63250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1047951877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Germany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705247208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India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15%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1629094956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Ireland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78753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2%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1749413349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Italy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9%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2305796247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Japan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8%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42230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Malaysia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13%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97141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Mexico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543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1" u="none" strike="noStrike" dirty="0">
                          <a:effectLst/>
                          <a:latin typeface="+mn-lt"/>
                        </a:rPr>
                        <a:t>23%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36369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New Zealand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-1%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354726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Singapore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163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103090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13%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31801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South Africa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353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862534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14%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27968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Spain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45500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11%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4262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Sweden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669000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684000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1" u="none" strike="noStrike" dirty="0">
                          <a:effectLst/>
                          <a:latin typeface="+mn-lt"/>
                        </a:rPr>
                        <a:t>-2%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02063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Switzerland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11%</a:t>
                      </a:r>
                      <a:endParaRPr lang="en-CA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4905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UAE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4%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1743890414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United Kingdom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575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17%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4046376147"/>
                  </a:ext>
                </a:extLst>
              </a:tr>
              <a:tr h="26367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  <a:latin typeface="+mn-lt"/>
                        </a:rPr>
                        <a:t>United States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3486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9463" marR="9463" marT="94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106000</a:t>
                      </a:r>
                    </a:p>
                  </a:txBody>
                  <a:tcPr marL="9463" marR="9463" marT="9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+mn-lt"/>
                        </a:rPr>
                        <a:t>12%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63" marR="9463" marT="9463" marB="0" anchor="b"/>
                </a:tc>
                <a:extLst>
                  <a:ext uri="{0D108BD9-81ED-4DB2-BD59-A6C34878D82A}">
                    <a16:rowId xmlns:a16="http://schemas.microsoft.com/office/drawing/2014/main" val="21982132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EBDA49-C7A7-E957-5794-D9A1FC4687E3}"/>
              </a:ext>
            </a:extLst>
          </p:cNvPr>
          <p:cNvSpPr txBox="1"/>
          <p:nvPr/>
        </p:nvSpPr>
        <p:spPr>
          <a:xfrm>
            <a:off x="0" y="6581001"/>
            <a:ext cx="4671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are not required to memorize this slide for the exam)</a:t>
            </a:r>
          </a:p>
        </p:txBody>
      </p:sp>
    </p:spTree>
    <p:extLst>
      <p:ext uri="{BB962C8B-B14F-4D97-AF65-F5344CB8AC3E}">
        <p14:creationId xmlns:p14="http://schemas.microsoft.com/office/powerpoint/2010/main" val="90532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D154-BFEB-4988-975A-3C36D875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909" y="2631141"/>
            <a:ext cx="4594507" cy="797859"/>
          </a:xfrm>
        </p:spPr>
        <p:txBody>
          <a:bodyPr/>
          <a:lstStyle/>
          <a:p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VIRTUAL TEAMS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7BB2F-B4E0-4224-B47B-8F0C8A33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285" y="720931"/>
            <a:ext cx="3110577" cy="24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F73B-14F3-4F15-A4F4-3B0C1104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24551"/>
            <a:ext cx="734618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virtual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3008E-9753-4E43-9644-FE0808FE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36" y="1300663"/>
            <a:ext cx="11052049" cy="52327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Virtual teams: </a:t>
            </a:r>
            <a:r>
              <a:rPr lang="en-CA" dirty="0">
                <a:latin typeface="Trebuchet MS" panose="020B0603020202020204" pitchFamily="34" charset="0"/>
              </a:rPr>
              <a:t>groups of geographically dispersed workers brought together by information technologies to accomplish one or more organization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Trebuchet MS" panose="020B0603020202020204" pitchFamily="34" charset="0"/>
              </a:rPr>
              <a:t>Enable utilization of the best people anywhere for the given project, without relocation</a:t>
            </a: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Benefits: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 Reduced costs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 Accelerated project time-lines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 Lowered environmental impact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 Access to diverse perspectives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BDF3F-C880-4F69-AF17-84A3CB44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45" y="4277309"/>
            <a:ext cx="3820824" cy="24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9CBE0-9B6B-4E29-A65A-6BCBCE05A26E}"/>
              </a:ext>
            </a:extLst>
          </p:cNvPr>
          <p:cNvSpPr txBox="1">
            <a:spLocks/>
          </p:cNvSpPr>
          <p:nvPr/>
        </p:nvSpPr>
        <p:spPr bwMode="auto">
          <a:xfrm>
            <a:off x="8502855" y="1762261"/>
            <a:ext cx="2408193" cy="218136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General Challenges of Virtual Teams </a:t>
            </a: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(2018 survey)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538CB-AA02-4F33-BB77-E917667C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3" y="365760"/>
            <a:ext cx="7584945" cy="6346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BDAC2-6AB8-626C-AEB4-735F8ECCF356}"/>
              </a:ext>
            </a:extLst>
          </p:cNvPr>
          <p:cNvSpPr txBox="1"/>
          <p:nvPr/>
        </p:nvSpPr>
        <p:spPr>
          <a:xfrm>
            <a:off x="0" y="6581001"/>
            <a:ext cx="1078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are not required to memorize numbers in this slide for the exam, but you may be asked a general question about top challenges of virtual teams.)</a:t>
            </a:r>
          </a:p>
        </p:txBody>
      </p:sp>
    </p:spTree>
    <p:extLst>
      <p:ext uri="{BB962C8B-B14F-4D97-AF65-F5344CB8AC3E}">
        <p14:creationId xmlns:p14="http://schemas.microsoft.com/office/powerpoint/2010/main" val="55521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E90B-1C34-444B-A8E1-6CE51A76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45" y="1227552"/>
            <a:ext cx="3212803" cy="3319396"/>
          </a:xfrm>
          <a:solidFill>
            <a:schemeClr val="tx1"/>
          </a:solidFill>
        </p:spPr>
        <p:txBody>
          <a:bodyPr/>
          <a:lstStyle/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challenges due to lack of face-to-face contact on virtual teams </a:t>
            </a: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(2016 survey)</a:t>
            </a:r>
            <a:b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8F24C-F2B4-4E02-B2DE-83F9ECDEC551}"/>
              </a:ext>
            </a:extLst>
          </p:cNvPr>
          <p:cNvPicPr/>
          <p:nvPr/>
        </p:nvPicPr>
        <p:blipFill rotWithShape="1">
          <a:blip r:embed="rId3"/>
          <a:srcRect t="9193"/>
          <a:stretch/>
        </p:blipFill>
        <p:spPr>
          <a:xfrm>
            <a:off x="4303986" y="200417"/>
            <a:ext cx="7710852" cy="621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6A558-2DCE-D289-5B00-27AB15D5ADD3}"/>
              </a:ext>
            </a:extLst>
          </p:cNvPr>
          <p:cNvSpPr txBox="1"/>
          <p:nvPr/>
        </p:nvSpPr>
        <p:spPr>
          <a:xfrm>
            <a:off x="0" y="6581001"/>
            <a:ext cx="1078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are not required to memorize numbers in this slide for the exam, but you may be asked a general question about top challenges of virtual teams.)</a:t>
            </a:r>
          </a:p>
        </p:txBody>
      </p:sp>
    </p:spTree>
    <p:extLst>
      <p:ext uri="{BB962C8B-B14F-4D97-AF65-F5344CB8AC3E}">
        <p14:creationId xmlns:p14="http://schemas.microsoft.com/office/powerpoint/2010/main" val="57566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6B463F-F7F9-40CA-B5AE-FA576FD9B352}"/>
              </a:ext>
            </a:extLst>
          </p:cNvPr>
          <p:cNvSpPr txBox="1">
            <a:spLocks/>
          </p:cNvSpPr>
          <p:nvPr/>
        </p:nvSpPr>
        <p:spPr bwMode="auto">
          <a:xfrm>
            <a:off x="9101056" y="2460528"/>
            <a:ext cx="2408193" cy="218136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challenges due to lack of face-to-face contact on virtual teams</a:t>
            </a: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(2020 survey)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38856-455E-4B2E-B938-E9A0E888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3" y="590587"/>
            <a:ext cx="7216746" cy="5676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0433BD-9F1A-2D4B-7609-BB9B7A8BE74D}"/>
              </a:ext>
            </a:extLst>
          </p:cNvPr>
          <p:cNvSpPr txBox="1"/>
          <p:nvPr/>
        </p:nvSpPr>
        <p:spPr>
          <a:xfrm>
            <a:off x="0" y="6581001"/>
            <a:ext cx="1078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are not required to memorize numbers in this slide for the exam, but you may be asked a general question about top challenges of virtual teams.)</a:t>
            </a:r>
          </a:p>
        </p:txBody>
      </p:sp>
    </p:spTree>
    <p:extLst>
      <p:ext uri="{BB962C8B-B14F-4D97-AF65-F5344CB8AC3E}">
        <p14:creationId xmlns:p14="http://schemas.microsoft.com/office/powerpoint/2010/main" val="57691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C5EC35-D9D3-49AE-AB79-08667FF3C4CD}"/>
              </a:ext>
            </a:extLst>
          </p:cNvPr>
          <p:cNvSpPr txBox="1">
            <a:spLocks/>
          </p:cNvSpPr>
          <p:nvPr/>
        </p:nvSpPr>
        <p:spPr bwMode="auto">
          <a:xfrm>
            <a:off x="9386950" y="2717054"/>
            <a:ext cx="2408193" cy="187017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Key findings</a:t>
            </a:r>
            <a:b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(2020 survey)</a:t>
            </a:r>
            <a:endParaRPr lang="en-CA" sz="48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B259E-EA32-4386-8065-D72DD457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48"/>
          <a:stretch/>
        </p:blipFill>
        <p:spPr>
          <a:xfrm>
            <a:off x="1234661" y="1624509"/>
            <a:ext cx="8546624" cy="89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DADA2-797C-44F8-8AAB-19CB2B540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00" b="11071"/>
          <a:stretch/>
        </p:blipFill>
        <p:spPr>
          <a:xfrm>
            <a:off x="614603" y="2717054"/>
            <a:ext cx="8215089" cy="824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D955B-A9D1-4C7C-86EE-88560F09A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122" y="4439891"/>
            <a:ext cx="7418607" cy="780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8DF57D-69AB-4A20-B61A-35F91815C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324" y="5301838"/>
            <a:ext cx="8004296" cy="7802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0E98D-8A8C-407D-A9B5-C03BFDF11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49" y="3742640"/>
            <a:ext cx="8306333" cy="707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7719B7-BD8B-41DF-A029-1FC25000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288" y="681318"/>
            <a:ext cx="8687149" cy="8304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88219-36EB-4A52-AB45-D532FA5DB4B6}"/>
              </a:ext>
            </a:extLst>
          </p:cNvPr>
          <p:cNvSpPr txBox="1"/>
          <p:nvPr/>
        </p:nvSpPr>
        <p:spPr>
          <a:xfrm>
            <a:off x="9195446" y="5917435"/>
            <a:ext cx="2791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chemeClr val="bg1"/>
                </a:solidFill>
              </a:rPr>
              <a:t>(% of respondents in agreement with statement)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80567-431C-4C91-6198-E3E605A885C1}"/>
              </a:ext>
            </a:extLst>
          </p:cNvPr>
          <p:cNvSpPr txBox="1"/>
          <p:nvPr/>
        </p:nvSpPr>
        <p:spPr>
          <a:xfrm>
            <a:off x="0" y="6581001"/>
            <a:ext cx="966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(Note: You are not required to memorize numbers in this slide for the exam, but you may be asked a general question about these findings.)</a:t>
            </a:r>
          </a:p>
        </p:txBody>
      </p:sp>
    </p:spTree>
    <p:extLst>
      <p:ext uri="{BB962C8B-B14F-4D97-AF65-F5344CB8AC3E}">
        <p14:creationId xmlns:p14="http://schemas.microsoft.com/office/powerpoint/2010/main" val="321517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720" y="913457"/>
            <a:ext cx="5282384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Topics for this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575478" y="2244241"/>
            <a:ext cx="7286626" cy="2677079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Diversity: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Cross-cultural challenges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Gender and leadership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Virtual teams</a:t>
            </a:r>
          </a:p>
          <a:p>
            <a:pPr marL="1074420" lvl="1" indent="-457200"/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C9C5-D1B1-40C2-885A-1A570E70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95" y="601626"/>
            <a:ext cx="8889705" cy="797859"/>
          </a:xfrm>
        </p:spPr>
        <p:txBody>
          <a:bodyPr/>
          <a:lstStyle/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recommendations and best practices for global virtual teams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6E3C7-95BF-4B70-AD26-9273DE2A7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7151" y="1635039"/>
            <a:ext cx="6734049" cy="4753569"/>
          </a:xfrm>
        </p:spPr>
        <p:txBody>
          <a:bodyPr/>
          <a:lstStyle/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Team charter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Agenda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Summary notes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Time-zone rotation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Build and maintain trust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Make time to develop relationships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Ensure participation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Clarify if language difficulties</a:t>
            </a:r>
          </a:p>
          <a:p>
            <a:pPr marL="457200" indent="-3683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Offline discussions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61D46-E0F9-4319-B690-D7451D21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33" y="4648200"/>
            <a:ext cx="3191967" cy="20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C5932C-B2F2-4F6E-AFFC-20A33E0DF158}"/>
              </a:ext>
            </a:extLst>
          </p:cNvPr>
          <p:cNvSpPr txBox="1">
            <a:spLocks/>
          </p:cNvSpPr>
          <p:nvPr/>
        </p:nvSpPr>
        <p:spPr bwMode="auto">
          <a:xfrm>
            <a:off x="2614345" y="395767"/>
            <a:ext cx="6200882" cy="79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Cross-cultural diversity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604A8-5E9B-4952-B694-84A8E8C8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5422859"/>
            <a:ext cx="3400425" cy="1308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37820-5795-45B1-A79C-D5B078441E6D}"/>
              </a:ext>
            </a:extLst>
          </p:cNvPr>
          <p:cNvSpPr txBox="1"/>
          <p:nvPr/>
        </p:nvSpPr>
        <p:spPr>
          <a:xfrm>
            <a:off x="550105" y="1562439"/>
            <a:ext cx="11249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Diversity: </a:t>
            </a:r>
            <a: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</a:rPr>
              <a:t>all of the ways in which people differ (e.g., race, gender, family status, socio-economic status, etc.)  </a:t>
            </a:r>
            <a:b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endParaRPr lang="en-CA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CA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Benefits of Diversity: </a:t>
            </a:r>
            <a: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</a:rPr>
              <a:t>people feel valued for their contributions, greater organizational learning and flexibility, diversity of thought, improved decision-making and problem-solving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EFE83-DED9-417E-A581-DEFD45784230}"/>
              </a:ext>
            </a:extLst>
          </p:cNvPr>
          <p:cNvSpPr txBox="1"/>
          <p:nvPr/>
        </p:nvSpPr>
        <p:spPr>
          <a:xfrm>
            <a:off x="828644" y="4095232"/>
            <a:ext cx="10534712" cy="1200329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bg1"/>
                </a:solidFill>
              </a:rPr>
              <a:t>“Homogeneous teams, on average, perform better than diverse teams</a:t>
            </a:r>
            <a:br>
              <a:rPr lang="en-CA" sz="2400" i="1" dirty="0">
                <a:solidFill>
                  <a:schemeClr val="bg1"/>
                </a:solidFill>
              </a:rPr>
            </a:br>
            <a:r>
              <a:rPr lang="en-CA" sz="2400" i="1" dirty="0">
                <a:solidFill>
                  <a:schemeClr val="bg1"/>
                </a:solidFill>
              </a:rPr>
              <a:t>… BUT… </a:t>
            </a:r>
            <a:br>
              <a:rPr lang="en-CA" sz="2400" i="1" dirty="0">
                <a:solidFill>
                  <a:schemeClr val="bg1"/>
                </a:solidFill>
              </a:rPr>
            </a:br>
            <a:r>
              <a:rPr lang="en-CA" sz="2400" i="1" dirty="0">
                <a:solidFill>
                  <a:schemeClr val="bg1"/>
                </a:solidFill>
              </a:rPr>
              <a:t>the best diverse teams outperform the best homogenous teams”</a:t>
            </a:r>
          </a:p>
        </p:txBody>
      </p:sp>
    </p:spTree>
    <p:extLst>
      <p:ext uri="{BB962C8B-B14F-4D97-AF65-F5344CB8AC3E}">
        <p14:creationId xmlns:p14="http://schemas.microsoft.com/office/powerpoint/2010/main" val="150848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B7AFB-6334-4661-BD75-BA2F0E3F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1163783"/>
            <a:ext cx="9642765" cy="5612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18586-A442-46B0-9486-A4D529E0E1BF}"/>
              </a:ext>
            </a:extLst>
          </p:cNvPr>
          <p:cNvSpPr txBox="1"/>
          <p:nvPr/>
        </p:nvSpPr>
        <p:spPr>
          <a:xfrm>
            <a:off x="9260377" y="239138"/>
            <a:ext cx="2715493" cy="2862322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i="1" dirty="0">
                <a:solidFill>
                  <a:schemeClr val="bg1"/>
                </a:solidFill>
              </a:rPr>
              <a:t>“Homogeneous teams, on average, perform better than diverse teams</a:t>
            </a:r>
            <a:br>
              <a:rPr lang="en-CA" sz="2000" i="1" dirty="0">
                <a:solidFill>
                  <a:schemeClr val="bg1"/>
                </a:solidFill>
              </a:rPr>
            </a:br>
            <a:r>
              <a:rPr lang="en-CA" sz="2000" i="1" dirty="0">
                <a:solidFill>
                  <a:schemeClr val="bg1"/>
                </a:solidFill>
              </a:rPr>
              <a:t>… BUT… </a:t>
            </a:r>
            <a:br>
              <a:rPr lang="en-CA" sz="2000" i="1" dirty="0">
                <a:solidFill>
                  <a:schemeClr val="bg1"/>
                </a:solidFill>
              </a:rPr>
            </a:br>
            <a:r>
              <a:rPr lang="en-CA" sz="2000" i="1" dirty="0">
                <a:solidFill>
                  <a:schemeClr val="bg1"/>
                </a:solidFill>
              </a:rPr>
              <a:t>the best diverse teams outperform the best homogenous teams”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CCA5B0-EE4F-4BF7-AFFB-B2711CBD659A}"/>
              </a:ext>
            </a:extLst>
          </p:cNvPr>
          <p:cNvSpPr txBox="1">
            <a:spLocks/>
          </p:cNvSpPr>
          <p:nvPr/>
        </p:nvSpPr>
        <p:spPr bwMode="auto">
          <a:xfrm>
            <a:off x="2337332" y="239138"/>
            <a:ext cx="6200882" cy="79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Cross-cultural diversity</a:t>
            </a:r>
          </a:p>
        </p:txBody>
      </p:sp>
    </p:spTree>
    <p:extLst>
      <p:ext uri="{BB962C8B-B14F-4D97-AF65-F5344CB8AC3E}">
        <p14:creationId xmlns:p14="http://schemas.microsoft.com/office/powerpoint/2010/main" val="122225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1471-38A8-4248-9D04-7616474C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541" y="576715"/>
            <a:ext cx="7705469" cy="69728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Challenges faced by minorities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8FC86-0800-4868-A100-A70AF0BFA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188" y="1644860"/>
            <a:ext cx="10699624" cy="34644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Tendency for people to align/associate with people who are like them (homophily)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Tendency for people to have an ethnocentric ‘us versus them’ mentality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People have assumptions about other cultures and roles (stereotypes)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Minority groups experience “opportunity gaps”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Results in: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Overt and passive discrimination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“Glass ceiling”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A2B09-A326-4E43-8263-C5E56205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334" y="4666262"/>
            <a:ext cx="2038791" cy="2028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9ED312-023F-4143-A230-687DD9C2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549" y="3574712"/>
            <a:ext cx="1663631" cy="1486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3AC4D-18FC-4D94-A1CD-4805B543B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4" y="5177391"/>
            <a:ext cx="2300287" cy="1289095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077310A7-67D7-4E2E-A7D3-5E44BBACEFE6}"/>
              </a:ext>
            </a:extLst>
          </p:cNvPr>
          <p:cNvSpPr/>
          <p:nvPr/>
        </p:nvSpPr>
        <p:spPr>
          <a:xfrm>
            <a:off x="6796250" y="5482072"/>
            <a:ext cx="766434" cy="916316"/>
          </a:xfrm>
          <a:prstGeom prst="noSmoking">
            <a:avLst>
              <a:gd name="adj" fmla="val 878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A474F-2398-48DF-8223-EA0858E0CC16}"/>
              </a:ext>
            </a:extLst>
          </p:cNvPr>
          <p:cNvSpPr txBox="1"/>
          <p:nvPr/>
        </p:nvSpPr>
        <p:spPr>
          <a:xfrm>
            <a:off x="6877881" y="63878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6"/>
              </a:rPr>
              <a:t>link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252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5566C-B2ED-4A1A-BAE7-370D9B4D1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738" y="1433451"/>
            <a:ext cx="9657022" cy="1135089"/>
          </a:xfrm>
        </p:spPr>
        <p:txBody>
          <a:bodyPr/>
          <a:lstStyle/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As a leader and role model, how are you going to address diversity issues with your project team and your project stakeholders?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DE75-22F9-4BC7-95C8-6F2C839A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6" y="4289461"/>
            <a:ext cx="4520116" cy="2451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74D87-D29A-4334-8CD6-E7123B5F994E}"/>
              </a:ext>
            </a:extLst>
          </p:cNvPr>
          <p:cNvSpPr txBox="1"/>
          <p:nvPr/>
        </p:nvSpPr>
        <p:spPr>
          <a:xfrm>
            <a:off x="5507421" y="3884812"/>
            <a:ext cx="5959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Trebuchet MS" panose="020B0603020202020204" pitchFamily="34" charset="0"/>
              </a:rPr>
              <a:t>Identify your sensitivity and openness to other cultures, attitudes, values, and ways of doing things (</a:t>
            </a:r>
            <a:r>
              <a:rPr lang="en-CA" b="1" dirty="0">
                <a:solidFill>
                  <a:schemeClr val="bg1"/>
                </a:solidFill>
                <a:latin typeface="Trebuchet MS" panose="020B0603020202020204" pitchFamily="34" charset="0"/>
              </a:rPr>
              <a:t>Personal Diversity Awareness Model</a:t>
            </a:r>
            <a:r>
              <a:rPr lang="en-CA" dirty="0">
                <a:solidFill>
                  <a:schemeClr val="bg1"/>
                </a:solidFill>
                <a:latin typeface="Trebuchet MS" panose="020B0603020202020204" pitchFamily="34" charset="0"/>
              </a:rPr>
              <a:t>)</a:t>
            </a:r>
          </a:p>
          <a:p>
            <a:endParaRPr lang="en-CA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CA" dirty="0">
                <a:solidFill>
                  <a:schemeClr val="bg1"/>
                </a:solidFill>
                <a:latin typeface="Trebuchet MS" panose="020B0603020202020204" pitchFamily="34" charset="0"/>
              </a:rPr>
              <a:t>and</a:t>
            </a:r>
          </a:p>
          <a:p>
            <a:endParaRPr lang="en-CA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Trebuchet MS" panose="020B0603020202020204" pitchFamily="34" charset="0"/>
              </a:rPr>
              <a:t>Develop </a:t>
            </a:r>
            <a:r>
              <a:rPr lang="en-CA" b="1" dirty="0">
                <a:solidFill>
                  <a:schemeClr val="bg1"/>
                </a:solidFill>
                <a:latin typeface="Trebuchet MS" panose="020B0603020202020204" pitchFamily="34" charset="0"/>
              </a:rPr>
              <a:t>Cultural Intelligence </a:t>
            </a:r>
            <a:r>
              <a:rPr lang="en-CA" dirty="0">
                <a:solidFill>
                  <a:schemeClr val="bg1"/>
                </a:solidFill>
                <a:latin typeface="Trebuchet MS" panose="020B0603020202020204" pitchFamily="34" charset="0"/>
              </a:rPr>
              <a:t>(CQ) </a:t>
            </a:r>
          </a:p>
        </p:txBody>
      </p:sp>
    </p:spTree>
    <p:extLst>
      <p:ext uri="{BB962C8B-B14F-4D97-AF65-F5344CB8AC3E}">
        <p14:creationId xmlns:p14="http://schemas.microsoft.com/office/powerpoint/2010/main" val="169375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CCBC5A-2E29-45E1-81DC-F9A73B59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76201"/>
            <a:ext cx="9784094" cy="6688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4B4EE-CB2A-4698-8B07-4527F1C2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186" y="4256689"/>
            <a:ext cx="3790950" cy="2278446"/>
          </a:xfr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/>
          <a:lstStyle/>
          <a:p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 personal Diversity  </a:t>
            </a:r>
            <a:b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 awareness Model</a:t>
            </a: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2000" i="1" dirty="0">
                <a:solidFill>
                  <a:srgbClr val="C00000"/>
                </a:solidFill>
                <a:latin typeface="Trebuchet MS" panose="020B0603020202020204" pitchFamily="34" charset="0"/>
              </a:rPr>
              <a:t> (Bennett’s developmental</a:t>
            </a:r>
            <a:br>
              <a:rPr lang="en-CA" sz="2000" i="1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2000" i="1" dirty="0">
                <a:solidFill>
                  <a:srgbClr val="C00000"/>
                </a:solidFill>
                <a:latin typeface="Trebuchet MS" panose="020B0603020202020204" pitchFamily="34" charset="0"/>
              </a:rPr>
              <a:t> model of intercultural</a:t>
            </a:r>
            <a:br>
              <a:rPr lang="en-CA" sz="2000" i="1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2000" i="1" dirty="0">
                <a:solidFill>
                  <a:srgbClr val="C00000"/>
                </a:solidFill>
                <a:latin typeface="Trebuchet MS" panose="020B0603020202020204" pitchFamily="34" charset="0"/>
              </a:rPr>
              <a:t> sensitivity - DMIS)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AB4677-4634-43CB-BD36-0ED7C9F6C2EE}"/>
              </a:ext>
            </a:extLst>
          </p:cNvPr>
          <p:cNvSpPr/>
          <p:nvPr/>
        </p:nvSpPr>
        <p:spPr>
          <a:xfrm>
            <a:off x="832207" y="729466"/>
            <a:ext cx="8599470" cy="359596"/>
          </a:xfrm>
          <a:prstGeom prst="rightArrow">
            <a:avLst>
              <a:gd name="adj1" fmla="val 50000"/>
              <a:gd name="adj2" fmla="val 92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82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E22-7574-4C3D-BB27-B5F1D743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974" y="423392"/>
            <a:ext cx="757516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intelligence (CQ)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882A2-303F-4F51-AF59-2CA2E6741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544" y="1584780"/>
            <a:ext cx="11126911" cy="42612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Culturally different social/business practices can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lead to misunderstandings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Cultural Intelligence: </a:t>
            </a:r>
            <a:r>
              <a:rPr lang="en-CA" dirty="0">
                <a:latin typeface="Trebuchet MS" panose="020B0603020202020204" pitchFamily="34" charset="0"/>
              </a:rPr>
              <a:t>ability to interpret and adapt to culturally unfamiliar situations</a:t>
            </a:r>
          </a:p>
          <a:p>
            <a:pPr marL="1074420" lvl="1" indent="-457200"/>
            <a:r>
              <a:rPr lang="en-CA" sz="2400" b="1" dirty="0">
                <a:latin typeface="Trebuchet MS" panose="020B0603020202020204" pitchFamily="34" charset="0"/>
              </a:rPr>
              <a:t>Cognitive: </a:t>
            </a:r>
            <a:r>
              <a:rPr lang="en-CA" sz="2400" dirty="0">
                <a:latin typeface="Trebuchet MS" panose="020B0603020202020204" pitchFamily="34" charset="0"/>
              </a:rPr>
              <a:t>observational and learning skills, ability to notice and interpret cross-cultural clues to understanding</a:t>
            </a:r>
          </a:p>
          <a:p>
            <a:pPr marL="1074420" lvl="1" indent="-457200"/>
            <a:r>
              <a:rPr lang="en-CA" sz="2400" b="1" dirty="0">
                <a:latin typeface="Trebuchet MS" panose="020B0603020202020204" pitchFamily="34" charset="0"/>
              </a:rPr>
              <a:t>Emotional: </a:t>
            </a:r>
            <a:r>
              <a:rPr lang="en-CA" sz="2400" dirty="0">
                <a:latin typeface="Trebuchet MS" panose="020B0603020202020204" pitchFamily="34" charset="0"/>
              </a:rPr>
              <a:t>self-confidence and willingness to learn about different cultures, willingness to self-reflect and change your behaviour</a:t>
            </a:r>
          </a:p>
          <a:p>
            <a:pPr marL="1074420" lvl="1" indent="-457200"/>
            <a:r>
              <a:rPr lang="en-CA" sz="2400" b="1" dirty="0">
                <a:latin typeface="Trebuchet MS" panose="020B0603020202020204" pitchFamily="34" charset="0"/>
              </a:rPr>
              <a:t>Physical: </a:t>
            </a:r>
            <a:r>
              <a:rPr lang="en-CA" sz="2400" dirty="0">
                <a:latin typeface="Trebuchet MS" panose="020B0603020202020204" pitchFamily="34" charset="0"/>
              </a:rPr>
              <a:t>ability to shift speech, expressions, body language to align with different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973A1-74EB-4955-883B-D4D12D09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656" y="59862"/>
            <a:ext cx="2569108" cy="1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9B4E-74EC-4A89-98EA-A9ACACBB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084" y="1149871"/>
            <a:ext cx="4254015" cy="1593329"/>
          </a:xfrm>
        </p:spPr>
        <p:txBody>
          <a:bodyPr/>
          <a:lstStyle/>
          <a:p>
            <a:r>
              <a:rPr lang="en-CA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Hofstede’s cultural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0A961-4CFA-4822-9AD8-666ADE007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2699" y="1656579"/>
            <a:ext cx="5082655" cy="4433841"/>
          </a:xfrm>
        </p:spPr>
        <p:txBody>
          <a:bodyPr/>
          <a:lstStyle/>
          <a:p>
            <a:r>
              <a:rPr lang="en-US" sz="3200" dirty="0">
                <a:latin typeface="Trebuchet MS" panose="020B0603020202020204" pitchFamily="34" charset="0"/>
              </a:rPr>
              <a:t>Six </a:t>
            </a:r>
            <a:r>
              <a:rPr lang="en-US" sz="3200" dirty="0">
                <a:latin typeface="Trebuchet MS" panose="020B0603020202020204" pitchFamily="34" charset="0"/>
                <a:hlinkClick r:id="rId3"/>
              </a:rPr>
              <a:t>cultural dimensions</a:t>
            </a:r>
            <a:r>
              <a:rPr lang="en-US" sz="3200" dirty="0">
                <a:latin typeface="Trebuchet MS" panose="020B0603020202020204" pitchFamily="34" charset="0"/>
              </a:rPr>
              <a:t>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Power Distance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Individualism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Masculinity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Uncertainty Avoidance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Long Term Orientation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Indulgence</a:t>
            </a:r>
          </a:p>
          <a:p>
            <a:endParaRPr lang="en-US" sz="3200" dirty="0">
              <a:latin typeface="Trebuchet MS" panose="020B0603020202020204" pitchFamily="34" charset="0"/>
            </a:endParaRPr>
          </a:p>
          <a:p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53B44-BFD1-44BD-8E7B-3A9BBC42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76" y="3606800"/>
            <a:ext cx="5082654" cy="30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25955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1811</Words>
  <Application>Microsoft Office PowerPoint</Application>
  <PresentationFormat>Widescreen</PresentationFormat>
  <Paragraphs>338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fanshawe2014ppt_16x10</vt:lpstr>
      <vt:lpstr>MGMT-6064 PROJECT LEADERSHIP  AND MANAGEMENT </vt:lpstr>
      <vt:lpstr>Topics for this module</vt:lpstr>
      <vt:lpstr>PowerPoint Presentation</vt:lpstr>
      <vt:lpstr>PowerPoint Presentation</vt:lpstr>
      <vt:lpstr>Challenges faced by minorities</vt:lpstr>
      <vt:lpstr>PowerPoint Presentation</vt:lpstr>
      <vt:lpstr> personal Diversity    awareness Model   (Bennett’s developmental  model of intercultural  sensitivity - DMIS)</vt:lpstr>
      <vt:lpstr>Cultural intelligence (CQ)</vt:lpstr>
      <vt:lpstr>Hofstede’s cultural dimensions</vt:lpstr>
      <vt:lpstr>Technology and culture (Kerzner)</vt:lpstr>
      <vt:lpstr>PowerPoint Presentation</vt:lpstr>
      <vt:lpstr>PowerPoint Presentation</vt:lpstr>
      <vt:lpstr>Gender comparison – Project managers (PMI 12th annual Salary Survey)</vt:lpstr>
      <vt:lpstr>VIRTUAL TEAMS</vt:lpstr>
      <vt:lpstr>virtual teams</vt:lpstr>
      <vt:lpstr>PowerPoint Presentation</vt:lpstr>
      <vt:lpstr>challenges due to lack of face-to-face contact on virtual teams  (2016 survey) </vt:lpstr>
      <vt:lpstr>PowerPoint Presentation</vt:lpstr>
      <vt:lpstr>PowerPoint Presentation</vt:lpstr>
      <vt:lpstr>recommendations and best practices for global virtual teams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297</cp:revision>
  <dcterms:created xsi:type="dcterms:W3CDTF">2018-09-06T22:09:34Z</dcterms:created>
  <dcterms:modified xsi:type="dcterms:W3CDTF">2023-08-17T03:13:20Z</dcterms:modified>
</cp:coreProperties>
</file>